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3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2C351CA-1278-454D-9D7B-EECF9BA2E2BE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455C85-5E5D-46EE-9D8B-2FE86D7560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o.wikipedia.org/wiki/Vers" TargetMode="External"/><Relationship Id="rId2" Type="http://schemas.openxmlformats.org/officeDocument/2006/relationships/hyperlink" Target="https://ro.wikipedia.org/wiki/Sune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458200" cy="2183160"/>
          </a:xfrm>
        </p:spPr>
        <p:txBody>
          <a:bodyPr>
            <a:noAutofit/>
          </a:bodyPr>
          <a:lstStyle/>
          <a:p>
            <a:pPr algn="ctr"/>
            <a:r>
              <a:rPr lang="ro-RO" sz="6000" b="1" i="1" dirty="0" smtClean="0">
                <a:solidFill>
                  <a:srgbClr val="FF0000"/>
                </a:solidFill>
                <a:latin typeface="Georgia" pitchFamily="18" charset="0"/>
              </a:rPr>
              <a:t>Rima</a:t>
            </a:r>
          </a:p>
          <a:p>
            <a:pPr algn="ctr"/>
            <a:r>
              <a:rPr lang="ro-RO" sz="6000" b="1" i="1" dirty="0" smtClean="0">
                <a:solidFill>
                  <a:srgbClr val="FF0000"/>
                </a:solidFill>
                <a:latin typeface="Georgia" pitchFamily="18" charset="0"/>
              </a:rPr>
              <a:t>Tipuri de rimă</a:t>
            </a:r>
            <a:endParaRPr lang="ru-RU" sz="60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17410" name="Picture 2" descr="http://4.bp.blogspot.com/-MOmrEbgbXyY/VEyJX_WDqyI/AAAAAAAABGw/V_j_TTzPH5U/s1600/clipart-two-thumbs-up-happy-smiley-emoticon-512x512-eec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348880"/>
            <a:ext cx="4876800" cy="4095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120680"/>
          </a:xfrm>
        </p:spPr>
        <p:txBody>
          <a:bodyPr>
            <a:normAutofit/>
          </a:bodyPr>
          <a:lstStyle/>
          <a:p>
            <a:r>
              <a:rPr lang="vi-VN" sz="4400" b="1" dirty="0" smtClean="0">
                <a:solidFill>
                  <a:srgbClr val="00B050"/>
                </a:solidFill>
              </a:rPr>
              <a:t>Rima</a:t>
            </a:r>
            <a:r>
              <a:rPr lang="vi-VN" sz="4400" dirty="0" smtClean="0"/>
              <a:t> reprezintă identitatea </a:t>
            </a:r>
            <a:r>
              <a:rPr lang="vi-VN" sz="4400" dirty="0" smtClean="0">
                <a:hlinkClick r:id="rId2" tooltip="Sunet"/>
              </a:rPr>
              <a:t>sunetelor</a:t>
            </a:r>
            <a:r>
              <a:rPr lang="vi-VN" sz="4400" dirty="0" smtClean="0"/>
              <a:t> la sf</a:t>
            </a:r>
            <a:r>
              <a:rPr lang="ro-RO" sz="4400" dirty="0" smtClean="0"/>
              <a:t>î</a:t>
            </a:r>
            <a:r>
              <a:rPr lang="vi-VN" sz="4400" dirty="0" smtClean="0"/>
              <a:t>rșitul a două sau mai multe </a:t>
            </a:r>
            <a:r>
              <a:rPr lang="vi-VN" sz="4400" dirty="0" smtClean="0">
                <a:hlinkClick r:id="rId3" tooltip="Vers"/>
              </a:rPr>
              <a:t>versuri</a:t>
            </a:r>
            <a:r>
              <a:rPr lang="vi-VN" sz="4400" dirty="0" smtClean="0"/>
              <a:t>. Constă în a face să coincidă (fonic) silabele de la sf</a:t>
            </a:r>
            <a:r>
              <a:rPr lang="ro-RO" sz="4400" dirty="0" smtClean="0"/>
              <a:t>î</a:t>
            </a:r>
            <a:r>
              <a:rPr lang="vi-VN" sz="4400" dirty="0" smtClean="0"/>
              <a:t>rșitul a două sau mai multe versuri</a:t>
            </a:r>
            <a:r>
              <a:rPr lang="vi-VN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548680"/>
            <a:ext cx="8812088" cy="5531445"/>
          </a:xfrm>
        </p:spPr>
        <p:txBody>
          <a:bodyPr>
            <a:normAutofit lnSpcReduction="10000"/>
          </a:bodyPr>
          <a:lstStyle/>
          <a:p>
            <a:r>
              <a:rPr lang="vi-VN" b="1" i="1" dirty="0" smtClean="0">
                <a:solidFill>
                  <a:srgbClr val="C00000"/>
                </a:solidFill>
              </a:rPr>
              <a:t>Rima împerecheată</a:t>
            </a:r>
            <a:r>
              <a:rPr lang="vi-VN" dirty="0" smtClean="0"/>
              <a:t> - apare atunci c</a:t>
            </a:r>
            <a:r>
              <a:rPr lang="ro-RO" dirty="0" smtClean="0"/>
              <a:t>î</a:t>
            </a:r>
            <a:r>
              <a:rPr lang="vi-VN" dirty="0" smtClean="0"/>
              <a:t>nd versurile rimează două c</a:t>
            </a:r>
            <a:r>
              <a:rPr lang="ro-RO" dirty="0" smtClean="0"/>
              <a:t>î</a:t>
            </a:r>
            <a:r>
              <a:rPr lang="vi-VN" dirty="0" smtClean="0"/>
              <a:t>te două – </a:t>
            </a:r>
            <a:endParaRPr lang="ro-RO" dirty="0" smtClean="0"/>
          </a:p>
          <a:p>
            <a:r>
              <a:rPr lang="vi-VN" dirty="0" smtClean="0"/>
              <a:t>primul cu al doilea </a:t>
            </a:r>
            <a:endParaRPr lang="ro-RO" dirty="0" smtClean="0"/>
          </a:p>
          <a:p>
            <a:r>
              <a:rPr lang="vi-VN" dirty="0" smtClean="0"/>
              <a:t>al treilea cu al patrulea ș.a.m.d. </a:t>
            </a:r>
            <a:endParaRPr lang="ro-RO" dirty="0" smtClean="0"/>
          </a:p>
          <a:p>
            <a:r>
              <a:rPr lang="vi-VN" dirty="0" smtClean="0"/>
              <a:t>(1-2, 3-4, 5-6)</a:t>
            </a:r>
          </a:p>
          <a:p>
            <a:pPr>
              <a:buNone/>
            </a:pPr>
            <a:r>
              <a:rPr lang="ro-RO" dirty="0" smtClean="0"/>
              <a:t>Ex.: </a:t>
            </a:r>
            <a:r>
              <a:rPr lang="en-US" sz="4400" dirty="0" smtClean="0"/>
              <a:t>…</a:t>
            </a:r>
            <a:r>
              <a:rPr lang="en-US" sz="4400" b="1" dirty="0" smtClean="0">
                <a:solidFill>
                  <a:srgbClr val="0070C0"/>
                </a:solidFill>
              </a:rPr>
              <a:t>duce</a:t>
            </a:r>
            <a:endParaRPr lang="ro-RO" sz="44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o-RO" sz="4400" b="1" dirty="0" smtClean="0"/>
              <a:t>     </a:t>
            </a:r>
            <a:r>
              <a:rPr lang="en-US" sz="4400" b="1" dirty="0" smtClean="0"/>
              <a:t>…</a:t>
            </a:r>
            <a:r>
              <a:rPr lang="en-US" sz="4400" b="1" dirty="0" err="1" smtClean="0">
                <a:solidFill>
                  <a:srgbClr val="0070C0"/>
                </a:solidFill>
              </a:rPr>
              <a:t>dulce</a:t>
            </a:r>
            <a:r>
              <a:rPr lang="en-US" sz="4400" b="1" dirty="0" smtClean="0">
                <a:solidFill>
                  <a:srgbClr val="0070C0"/>
                </a:solidFill>
              </a:rPr>
              <a:t> </a:t>
            </a:r>
            <a:endParaRPr lang="ro-RO" sz="44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o-RO" sz="4400" dirty="0" smtClean="0"/>
              <a:t>     </a:t>
            </a:r>
            <a:r>
              <a:rPr lang="en-US" sz="4400" dirty="0" smtClean="0"/>
              <a:t>… </a:t>
            </a:r>
            <a:r>
              <a:rPr lang="en-US" sz="4400" b="1" dirty="0" err="1" smtClean="0">
                <a:solidFill>
                  <a:srgbClr val="C00000"/>
                </a:solidFill>
              </a:rPr>
              <a:t>foc</a:t>
            </a:r>
            <a:r>
              <a:rPr lang="en-US" sz="4400" b="1" dirty="0" smtClean="0">
                <a:solidFill>
                  <a:srgbClr val="C00000"/>
                </a:solidFill>
              </a:rPr>
              <a:t> </a:t>
            </a:r>
            <a:endParaRPr lang="ro-RO" sz="44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o-RO" sz="4400" b="1" dirty="0" smtClean="0">
                <a:solidFill>
                  <a:srgbClr val="C00000"/>
                </a:solidFill>
              </a:rPr>
              <a:t>      </a:t>
            </a:r>
            <a:r>
              <a:rPr lang="en-US" sz="4400" b="1" dirty="0" smtClean="0">
                <a:solidFill>
                  <a:srgbClr val="C00000"/>
                </a:solidFill>
              </a:rPr>
              <a:t>…loc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904656"/>
          </a:xfrm>
        </p:spPr>
        <p:txBody>
          <a:bodyPr/>
          <a:lstStyle/>
          <a:p>
            <a:r>
              <a:rPr lang="vi-VN" b="1" i="1" dirty="0" smtClean="0">
                <a:solidFill>
                  <a:srgbClr val="0070C0"/>
                </a:solidFill>
              </a:rPr>
              <a:t>Rima încrucișată</a:t>
            </a:r>
            <a:r>
              <a:rPr lang="vi-VN" dirty="0" smtClean="0"/>
              <a:t> - apare atunci c</a:t>
            </a:r>
            <a:r>
              <a:rPr lang="ro-RO" dirty="0" smtClean="0"/>
              <a:t>î</a:t>
            </a:r>
            <a:r>
              <a:rPr lang="vi-VN" dirty="0" smtClean="0"/>
              <a:t>nd primul vers al unui catren rimează cu al treilea, iar al doilea rimeaz</a:t>
            </a:r>
            <a:r>
              <a:rPr lang="ro-RO" dirty="0" smtClean="0"/>
              <a:t>ă</a:t>
            </a:r>
            <a:r>
              <a:rPr lang="vi-VN" dirty="0" smtClean="0"/>
              <a:t> cu al patrulea. </a:t>
            </a:r>
            <a:endParaRPr lang="ro-RO" dirty="0" smtClean="0"/>
          </a:p>
          <a:p>
            <a:r>
              <a:rPr lang="vi-VN" dirty="0" smtClean="0"/>
              <a:t>(1-3, 2-4, 5-7)</a:t>
            </a:r>
          </a:p>
          <a:p>
            <a:pPr>
              <a:buNone/>
            </a:pPr>
            <a:r>
              <a:rPr lang="ro-RO" dirty="0" smtClean="0"/>
              <a:t>   Ex.: </a:t>
            </a:r>
            <a:r>
              <a:rPr lang="it-IT" sz="4800" dirty="0" smtClean="0"/>
              <a:t>…</a:t>
            </a:r>
            <a:r>
              <a:rPr lang="it-IT" sz="4800" b="1" dirty="0" smtClean="0">
                <a:solidFill>
                  <a:srgbClr val="C00000"/>
                </a:solidFill>
              </a:rPr>
              <a:t>curg</a:t>
            </a:r>
            <a:r>
              <a:rPr lang="it-IT" sz="4800" dirty="0" smtClean="0"/>
              <a:t> </a:t>
            </a:r>
            <a:endParaRPr lang="ro-RO" sz="4800" dirty="0" smtClean="0"/>
          </a:p>
          <a:p>
            <a:pPr>
              <a:buNone/>
            </a:pPr>
            <a:r>
              <a:rPr lang="ro-RO" sz="4800" dirty="0" smtClean="0"/>
              <a:t>       </a:t>
            </a:r>
            <a:r>
              <a:rPr lang="it-IT" sz="4800" dirty="0" smtClean="0"/>
              <a:t>…</a:t>
            </a:r>
            <a:r>
              <a:rPr lang="it-IT" sz="4800" b="1" dirty="0" smtClean="0">
                <a:solidFill>
                  <a:srgbClr val="0070C0"/>
                </a:solidFill>
              </a:rPr>
              <a:t>vale</a:t>
            </a:r>
            <a:r>
              <a:rPr lang="it-IT" sz="4800" dirty="0" smtClean="0"/>
              <a:t> </a:t>
            </a:r>
            <a:endParaRPr lang="ro-RO" sz="4800" dirty="0" smtClean="0"/>
          </a:p>
          <a:p>
            <a:pPr>
              <a:buNone/>
            </a:pPr>
            <a:r>
              <a:rPr lang="ro-RO" sz="4800" dirty="0" smtClean="0"/>
              <a:t>        </a:t>
            </a:r>
            <a:r>
              <a:rPr lang="it-IT" sz="4800" dirty="0" smtClean="0"/>
              <a:t>… </a:t>
            </a:r>
            <a:r>
              <a:rPr lang="it-IT" sz="4800" b="1" dirty="0" smtClean="0">
                <a:solidFill>
                  <a:srgbClr val="C00000"/>
                </a:solidFill>
              </a:rPr>
              <a:t>amurg</a:t>
            </a:r>
            <a:r>
              <a:rPr lang="it-IT" sz="4800" dirty="0" smtClean="0"/>
              <a:t> </a:t>
            </a:r>
            <a:endParaRPr lang="ro-RO" sz="4800" dirty="0" smtClean="0"/>
          </a:p>
          <a:p>
            <a:pPr>
              <a:buNone/>
            </a:pPr>
            <a:r>
              <a:rPr lang="ro-RO" sz="4800" dirty="0" smtClean="0"/>
              <a:t>        </a:t>
            </a:r>
            <a:r>
              <a:rPr lang="it-IT" sz="4800" dirty="0" smtClean="0"/>
              <a:t>…</a:t>
            </a:r>
            <a:r>
              <a:rPr lang="it-IT" sz="4800" b="1" dirty="0" smtClean="0">
                <a:solidFill>
                  <a:srgbClr val="0070C0"/>
                </a:solidFill>
              </a:rPr>
              <a:t>cale</a:t>
            </a:r>
            <a:r>
              <a:rPr lang="it-IT" sz="4800" dirty="0" smtClean="0"/>
              <a:t> </a:t>
            </a:r>
            <a:endParaRPr lang="ru-RU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976664"/>
          </a:xfrm>
        </p:spPr>
        <p:txBody>
          <a:bodyPr/>
          <a:lstStyle/>
          <a:p>
            <a:r>
              <a:rPr lang="vi-VN" b="1" i="1" dirty="0" smtClean="0">
                <a:solidFill>
                  <a:srgbClr val="00B050"/>
                </a:solidFill>
              </a:rPr>
              <a:t>Rimă îmbrățișată</a:t>
            </a:r>
            <a:r>
              <a:rPr lang="vi-VN" dirty="0" smtClean="0"/>
              <a:t> - rimează primul vers cu al patrulea și al doilea cu al treilea. Este un tip de rimă mai rar folosit de poeți. </a:t>
            </a:r>
            <a:endParaRPr lang="ro-RO" dirty="0" smtClean="0"/>
          </a:p>
          <a:p>
            <a:r>
              <a:rPr lang="vi-VN" dirty="0" smtClean="0"/>
              <a:t>(1-4, 2-3, 5-8, 6-7).</a:t>
            </a:r>
            <a:endParaRPr lang="ro-RO" dirty="0" smtClean="0"/>
          </a:p>
          <a:p>
            <a:r>
              <a:rPr lang="ro-RO" dirty="0" smtClean="0"/>
              <a:t>Ex.:</a:t>
            </a:r>
            <a:r>
              <a:rPr lang="en-US" dirty="0" smtClean="0"/>
              <a:t> </a:t>
            </a:r>
            <a:r>
              <a:rPr lang="en-US" sz="4400" dirty="0" smtClean="0"/>
              <a:t>…</a:t>
            </a:r>
            <a:r>
              <a:rPr lang="en-US" sz="4400" b="1" dirty="0" err="1" smtClean="0">
                <a:solidFill>
                  <a:srgbClr val="0070C0"/>
                </a:solidFill>
              </a:rPr>
              <a:t>soare</a:t>
            </a:r>
            <a:r>
              <a:rPr lang="en-US" sz="4400" dirty="0" smtClean="0"/>
              <a:t> </a:t>
            </a:r>
            <a:endParaRPr lang="ro-RO" sz="4400" dirty="0" smtClean="0"/>
          </a:p>
          <a:p>
            <a:pPr>
              <a:buNone/>
            </a:pPr>
            <a:r>
              <a:rPr lang="ro-RO" sz="4400" dirty="0" smtClean="0"/>
              <a:t>          </a:t>
            </a:r>
            <a:r>
              <a:rPr lang="en-US" sz="4400" dirty="0" smtClean="0"/>
              <a:t>…</a:t>
            </a:r>
            <a:r>
              <a:rPr lang="en-US" sz="4400" b="1" dirty="0" err="1" smtClean="0">
                <a:solidFill>
                  <a:srgbClr val="C00000"/>
                </a:solidFill>
              </a:rPr>
              <a:t>natura</a:t>
            </a:r>
            <a:r>
              <a:rPr lang="en-US" sz="4400" dirty="0" smtClean="0"/>
              <a:t> </a:t>
            </a:r>
            <a:endParaRPr lang="ro-RO" sz="4400" dirty="0" smtClean="0"/>
          </a:p>
          <a:p>
            <a:pPr>
              <a:buNone/>
            </a:pPr>
            <a:r>
              <a:rPr lang="ro-RO" sz="4400" dirty="0" smtClean="0"/>
              <a:t>          </a:t>
            </a:r>
            <a:r>
              <a:rPr lang="en-US" sz="4400" dirty="0" smtClean="0"/>
              <a:t>…</a:t>
            </a:r>
            <a:r>
              <a:rPr lang="en-US" sz="4400" b="1" dirty="0" err="1" smtClean="0">
                <a:solidFill>
                  <a:srgbClr val="C00000"/>
                </a:solidFill>
              </a:rPr>
              <a:t>fura</a:t>
            </a:r>
            <a:r>
              <a:rPr lang="en-US" sz="4400" dirty="0" smtClean="0"/>
              <a:t> </a:t>
            </a:r>
            <a:endParaRPr lang="ro-RO" sz="4400" dirty="0" smtClean="0"/>
          </a:p>
          <a:p>
            <a:pPr>
              <a:buNone/>
            </a:pPr>
            <a:r>
              <a:rPr lang="ro-RO" sz="4400" dirty="0" smtClean="0"/>
              <a:t>           </a:t>
            </a:r>
            <a:r>
              <a:rPr lang="en-US" sz="4400" dirty="0" smtClean="0"/>
              <a:t>…</a:t>
            </a:r>
            <a:r>
              <a:rPr lang="en-US" sz="4400" b="1" dirty="0" smtClean="0">
                <a:solidFill>
                  <a:srgbClr val="0070C0"/>
                </a:solidFill>
              </a:rPr>
              <a:t>r</a:t>
            </a:r>
            <a:r>
              <a:rPr lang="ro-RO" sz="4400" b="1" dirty="0" smtClean="0">
                <a:solidFill>
                  <a:srgbClr val="0070C0"/>
                </a:solidFill>
              </a:rPr>
              <a:t>ă</a:t>
            </a:r>
            <a:r>
              <a:rPr lang="en-US" sz="4400" b="1" dirty="0" err="1" smtClean="0">
                <a:solidFill>
                  <a:srgbClr val="0070C0"/>
                </a:solidFill>
              </a:rPr>
              <a:t>coare</a:t>
            </a:r>
            <a:endParaRPr lang="ru-RU" sz="4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</TotalTime>
  <Words>11</Words>
  <Application>Microsoft Office PowerPoint</Application>
  <PresentationFormat>Expunere pe ecran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5</vt:i4>
      </vt:variant>
    </vt:vector>
  </HeadingPairs>
  <TitlesOfParts>
    <vt:vector size="6" baseType="lpstr">
      <vt:lpstr>Трек</vt:lpstr>
      <vt:lpstr>Diapozitivul 1</vt:lpstr>
      <vt:lpstr>Diapozitivul 2</vt:lpstr>
      <vt:lpstr>Diapozitivul 3</vt:lpstr>
      <vt:lpstr>Diapozitivul 4</vt:lpstr>
      <vt:lpstr>Diapozitivul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Lori</cp:lastModifiedBy>
  <cp:revision>4</cp:revision>
  <dcterms:created xsi:type="dcterms:W3CDTF">2015-12-03T19:37:07Z</dcterms:created>
  <dcterms:modified xsi:type="dcterms:W3CDTF">2020-04-27T08:09:11Z</dcterms:modified>
</cp:coreProperties>
</file>