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u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Subtitlu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o-RO" smtClean="0"/>
              <a:t>Faceți clic pentru editarea stilului de subtitlu al coordonatorului</a:t>
            </a:r>
            <a:endParaRPr kumimoji="0" lang="en-US"/>
          </a:p>
        </p:txBody>
      </p:sp>
      <p:sp>
        <p:nvSpPr>
          <p:cNvPr id="16" name="Substituent dată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2" name="Substituent subsol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5" name="Substituent număr diapozitiv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3" name="Substituent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4" name="Substituent dată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u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7" name="Substituent conținut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19" name="Substituent subsol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ntet secțiun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ubstituent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9" name="Substituent dată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11" name="Substituent subsol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16" name="Substituent număr diapozitiv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  <p:sp>
        <p:nvSpPr>
          <p:cNvPr id="8" name="Titlu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newsflash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u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3" name="Substituent conținut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1" name="Substituent dată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10" name="Substituent subsol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u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3" name="Substituent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25" name="Substituent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4" name="Substituent conținut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8" name="Substituent conținut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10" name="Substituent dată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6" name="Substituent subsol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  <p:sp>
        <p:nvSpPr>
          <p:cNvPr id="11" name="Conector drept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newsflash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u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12" name="Substituent dată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21" name="Substituent subsol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ubstituent număr diapozitiv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dată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24" name="Substituent subsol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ector drept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u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  <p:sp>
        <p:nvSpPr>
          <p:cNvPr id="14" name="Substituent conținut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o-RO" smtClean="0"/>
              <a:t>Faceți clic pentru a edita stilurile de text Coordonator</a:t>
            </a:r>
          </a:p>
          <a:p>
            <a:pPr lvl="1" eaLnBrk="1" latinLnBrk="0" hangingPunct="1"/>
            <a:r>
              <a:rPr lang="ro-RO" smtClean="0"/>
              <a:t>Al doilea nivel</a:t>
            </a:r>
          </a:p>
          <a:p>
            <a:pPr lvl="2" eaLnBrk="1" latinLnBrk="0" hangingPunct="1"/>
            <a:r>
              <a:rPr lang="ro-RO" smtClean="0"/>
              <a:t>Al treilea nivel</a:t>
            </a:r>
          </a:p>
          <a:p>
            <a:pPr lvl="3" eaLnBrk="1" latinLnBrk="0" hangingPunct="1"/>
            <a:r>
              <a:rPr lang="ro-RO" smtClean="0"/>
              <a:t>Al patrulea nivel</a:t>
            </a:r>
          </a:p>
          <a:p>
            <a:pPr lvl="4" eaLnBrk="1" latinLnBrk="0" hangingPunct="1"/>
            <a:r>
              <a:rPr lang="ro-RO" smtClean="0"/>
              <a:t>Al cincilea nivel</a:t>
            </a:r>
            <a:endParaRPr kumimoji="0" lang="en-US"/>
          </a:p>
        </p:txBody>
      </p:sp>
      <p:sp>
        <p:nvSpPr>
          <p:cNvPr id="25" name="Substituent dată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29" name="Substituent subsol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ubstituent număr diapozitiv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</p:spTree>
  </p:cSld>
  <p:clrMapOvr>
    <a:masterClrMapping/>
  </p:clrMapOvr>
  <p:transition spd="slow">
    <p:newsflash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ubstituent imagin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o-RO" smtClean="0"/>
              <a:t>Faceți clic pe pictogramă pentru a adăuga o imagine</a:t>
            </a:r>
            <a:endParaRPr kumimoji="0" lang="en-US" dirty="0"/>
          </a:p>
        </p:txBody>
      </p:sp>
      <p:sp>
        <p:nvSpPr>
          <p:cNvPr id="7" name="Substituent dată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5" name="Substituent subsol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31" name="Substituent număr diapozitiv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  <p:sp>
        <p:nvSpPr>
          <p:cNvPr id="17" name="Titlu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26" name="Substituent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</p:txBody>
      </p:sp>
    </p:spTree>
  </p:cSld>
  <p:clrMapOvr>
    <a:masterClrMapping/>
  </p:clrMapOvr>
  <p:transition spd="slow">
    <p:newsflash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ector drept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ubstituent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o-RO" smtClean="0"/>
              <a:t>Faceți clic pentru a edita stilurile de text Coordonator</a:t>
            </a:r>
          </a:p>
          <a:p>
            <a:pPr lvl="1" eaLnBrk="1" latinLnBrk="0" hangingPunct="1"/>
            <a:r>
              <a:rPr kumimoji="0" lang="ro-RO" smtClean="0"/>
              <a:t>Al doilea nivel</a:t>
            </a:r>
          </a:p>
          <a:p>
            <a:pPr lvl="2" eaLnBrk="1" latinLnBrk="0" hangingPunct="1"/>
            <a:r>
              <a:rPr kumimoji="0" lang="ro-RO" smtClean="0"/>
              <a:t>Al treilea nivel</a:t>
            </a:r>
          </a:p>
          <a:p>
            <a:pPr lvl="3" eaLnBrk="1" latinLnBrk="0" hangingPunct="1"/>
            <a:r>
              <a:rPr kumimoji="0" lang="ro-RO" smtClean="0"/>
              <a:t>Al patrulea nivel</a:t>
            </a:r>
          </a:p>
          <a:p>
            <a:pPr lvl="4" eaLnBrk="1" latinLnBrk="0" hangingPunct="1"/>
            <a:r>
              <a:rPr kumimoji="0" lang="ro-RO" smtClean="0"/>
              <a:t>Al cincilea nivel</a:t>
            </a:r>
            <a:endParaRPr kumimoji="0" lang="en-US"/>
          </a:p>
        </p:txBody>
      </p:sp>
      <p:sp>
        <p:nvSpPr>
          <p:cNvPr id="11" name="Substituent dată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6710707-9024-4124-BE88-C81860FCBD9A}" type="datetimeFigureOut">
              <a:rPr lang="ro-RO" smtClean="0"/>
              <a:t>24.03.2020</a:t>
            </a:fld>
            <a:endParaRPr lang="ro-RO"/>
          </a:p>
        </p:txBody>
      </p:sp>
      <p:sp>
        <p:nvSpPr>
          <p:cNvPr id="28" name="Substituent subsol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5" name="Substituent număr diapozitiv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CE6B54-4238-4D96-99D6-91263D6C9689}" type="slidenum">
              <a:rPr lang="ro-RO" smtClean="0"/>
              <a:t>‹#›</a:t>
            </a:fld>
            <a:endParaRPr lang="ro-RO"/>
          </a:p>
        </p:txBody>
      </p:sp>
      <p:sp>
        <p:nvSpPr>
          <p:cNvPr id="10" name="Substituent titlu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o-RO" smtClean="0"/>
              <a:t>Faceți clic pentru a edita stilul de titlu Coordonator</a:t>
            </a:r>
            <a:endParaRPr kumimoji="0" lang="en-US"/>
          </a:p>
        </p:txBody>
      </p:sp>
      <p:sp>
        <p:nvSpPr>
          <p:cNvPr id="9" name="Conector drept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onector drept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newsflash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setăText 3"/>
          <p:cNvSpPr txBox="1"/>
          <p:nvPr/>
        </p:nvSpPr>
        <p:spPr>
          <a:xfrm>
            <a:off x="714348" y="285728"/>
            <a:ext cx="785818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o-RO" sz="4400" b="1" dirty="0" smtClean="0">
                <a:solidFill>
                  <a:srgbClr val="FF0000"/>
                </a:solidFill>
              </a:rPr>
              <a:t>Propoziția simplă și propoziția dezvoltată</a:t>
            </a:r>
            <a:endParaRPr lang="ro-RO" sz="4400" b="1" dirty="0">
              <a:solidFill>
                <a:srgbClr val="FF0000"/>
              </a:solidFill>
            </a:endParaRPr>
          </a:p>
        </p:txBody>
      </p:sp>
      <p:sp>
        <p:nvSpPr>
          <p:cNvPr id="5" name="CasetăText 4"/>
          <p:cNvSpPr txBox="1"/>
          <p:nvPr/>
        </p:nvSpPr>
        <p:spPr>
          <a:xfrm>
            <a:off x="500034" y="2071678"/>
            <a:ext cx="8286808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3600" dirty="0" smtClean="0"/>
              <a:t>Propoziția reprezintă o comunicare ce conține un singur predicat.</a:t>
            </a:r>
          </a:p>
          <a:p>
            <a:endParaRPr lang="ro-RO" sz="3600" dirty="0" smtClean="0"/>
          </a:p>
          <a:p>
            <a:r>
              <a:rPr lang="ro-RO" sz="3600" dirty="0" smtClean="0"/>
              <a:t>După structura lor, propozițiile pot fi:</a:t>
            </a:r>
          </a:p>
          <a:p>
            <a:pPr marL="342900" indent="-342900">
              <a:buAutoNum type="alphaLcParenR"/>
            </a:pPr>
            <a:r>
              <a:rPr lang="ro-RO" sz="3600" b="1" dirty="0" smtClean="0">
                <a:solidFill>
                  <a:srgbClr val="FF0000"/>
                </a:solidFill>
              </a:rPr>
              <a:t>simple</a:t>
            </a:r>
            <a:r>
              <a:rPr lang="ro-RO" sz="3600" dirty="0" smtClean="0"/>
              <a:t> – alcătuite din </a:t>
            </a:r>
            <a:r>
              <a:rPr lang="ro-RO" sz="3600" u="sng" dirty="0" smtClean="0">
                <a:solidFill>
                  <a:schemeClr val="accent1">
                    <a:lumMod val="75000"/>
                  </a:schemeClr>
                </a:solidFill>
              </a:rPr>
              <a:t>părți principale de propoziție: </a:t>
            </a:r>
            <a:r>
              <a:rPr lang="ro-RO" sz="3600" dirty="0" smtClean="0"/>
              <a:t>subiect și predicat;</a:t>
            </a:r>
          </a:p>
          <a:p>
            <a:pPr marL="342900" indent="-342900"/>
            <a:r>
              <a:rPr lang="ro-RO" sz="3600" dirty="0"/>
              <a:t> </a:t>
            </a:r>
            <a:r>
              <a:rPr lang="ro-RO" sz="3600" dirty="0" smtClean="0"/>
              <a:t>   </a:t>
            </a:r>
          </a:p>
          <a:p>
            <a:pPr marL="342900" indent="-342900"/>
            <a:r>
              <a:rPr lang="ro-RO" sz="2800" dirty="0" smtClean="0"/>
              <a:t>    </a:t>
            </a:r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tăText 1"/>
          <p:cNvSpPr txBox="1"/>
          <p:nvPr/>
        </p:nvSpPr>
        <p:spPr>
          <a:xfrm>
            <a:off x="714348" y="785794"/>
            <a:ext cx="7715304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o-RO" sz="3600" dirty="0" smtClean="0"/>
              <a:t>Exemple: </a:t>
            </a:r>
            <a:r>
              <a:rPr lang="ro-RO" sz="3600" i="1" dirty="0" smtClean="0"/>
              <a:t>Andreea învață. </a:t>
            </a:r>
          </a:p>
          <a:p>
            <a:pPr marL="342900" indent="-342900"/>
            <a:r>
              <a:rPr lang="ro-RO" sz="3600" i="1" dirty="0"/>
              <a:t> </a:t>
            </a:r>
            <a:r>
              <a:rPr lang="ro-RO" sz="3600" i="1" dirty="0" smtClean="0"/>
              <a:t>                </a:t>
            </a:r>
            <a:r>
              <a:rPr lang="ro-RO" sz="3600" i="1" dirty="0" smtClean="0"/>
              <a:t>Corina aleargă. </a:t>
            </a:r>
          </a:p>
          <a:p>
            <a:pPr marL="342900" indent="-342900"/>
            <a:r>
              <a:rPr lang="ro-RO" sz="3600" i="1" dirty="0"/>
              <a:t> </a:t>
            </a:r>
            <a:r>
              <a:rPr lang="ro-RO" sz="3600" i="1" dirty="0" smtClean="0"/>
              <a:t>                </a:t>
            </a:r>
            <a:r>
              <a:rPr lang="ro-RO" sz="3600" i="1" dirty="0" smtClean="0"/>
              <a:t>Copilul doarme. </a:t>
            </a:r>
          </a:p>
          <a:p>
            <a:pPr marL="342900" indent="-342900"/>
            <a:endParaRPr lang="ro-RO" sz="3600" i="1" dirty="0"/>
          </a:p>
          <a:p>
            <a:pPr marL="342900" indent="-342900"/>
            <a:r>
              <a:rPr lang="ro-RO" sz="3600" dirty="0" smtClean="0"/>
              <a:t>Observație! </a:t>
            </a:r>
          </a:p>
          <a:p>
            <a:pPr marL="342900" indent="-342900"/>
            <a:r>
              <a:rPr lang="ro-RO" sz="3600" dirty="0" smtClean="0"/>
              <a:t>Uneori subiectul nu poate fi exprimat.</a:t>
            </a:r>
          </a:p>
          <a:p>
            <a:pPr marL="342900" indent="-342900"/>
            <a:r>
              <a:rPr lang="ro-RO" sz="3600" dirty="0" smtClean="0"/>
              <a:t>Exemple:     </a:t>
            </a:r>
            <a:r>
              <a:rPr lang="ro-RO" sz="3600" i="1" dirty="0" smtClean="0"/>
              <a:t>Plouă! Se înseninează! </a:t>
            </a:r>
          </a:p>
          <a:p>
            <a:pPr marL="342900" indent="-342900"/>
            <a:r>
              <a:rPr lang="ro-RO" sz="3600" i="1" dirty="0" smtClean="0"/>
              <a:t>                     </a:t>
            </a:r>
            <a:r>
              <a:rPr lang="ro-RO" sz="3600" i="1" dirty="0" smtClean="0"/>
              <a:t>S-a înnoptat!  Mergem?</a:t>
            </a:r>
            <a:endParaRPr lang="ro-RO" sz="3600" dirty="0" smtClean="0"/>
          </a:p>
          <a:p>
            <a:endParaRPr lang="ro-RO" sz="3600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tăText 1"/>
          <p:cNvSpPr txBox="1"/>
          <p:nvPr/>
        </p:nvSpPr>
        <p:spPr>
          <a:xfrm>
            <a:off x="857224" y="357166"/>
            <a:ext cx="7500990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r>
              <a:rPr lang="ro-RO" sz="3600" b="1" dirty="0" smtClean="0">
                <a:solidFill>
                  <a:srgbClr val="FF0000"/>
                </a:solidFill>
              </a:rPr>
              <a:t>b)dezvoltate</a:t>
            </a:r>
            <a:r>
              <a:rPr lang="ro-RO" sz="3600" dirty="0" smtClean="0"/>
              <a:t> – alcătuite din </a:t>
            </a:r>
            <a:r>
              <a:rPr lang="ro-RO" sz="3600" u="sng" dirty="0" smtClean="0">
                <a:solidFill>
                  <a:schemeClr val="accent1">
                    <a:lumMod val="75000"/>
                  </a:schemeClr>
                </a:solidFill>
              </a:rPr>
              <a:t>părți principale </a:t>
            </a:r>
            <a:r>
              <a:rPr lang="ro-RO" sz="3600" dirty="0" smtClean="0"/>
              <a:t>(subiect și predicat) </a:t>
            </a:r>
            <a:r>
              <a:rPr lang="ro-RO" sz="3600" u="sng" dirty="0" smtClean="0">
                <a:solidFill>
                  <a:schemeClr val="accent1">
                    <a:lumMod val="75000"/>
                  </a:schemeClr>
                </a:solidFill>
              </a:rPr>
              <a:t>și secundare de propoziție </a:t>
            </a:r>
            <a:r>
              <a:rPr lang="ro-RO" sz="3600" dirty="0" smtClean="0"/>
              <a:t>(atribut și alte părți de propoziție).</a:t>
            </a:r>
          </a:p>
          <a:p>
            <a:pPr marL="342900" indent="-342900"/>
            <a:r>
              <a:rPr lang="ro-RO" sz="3600" i="1" dirty="0" smtClean="0"/>
              <a:t>       </a:t>
            </a:r>
          </a:p>
          <a:p>
            <a:pPr marL="342900" indent="-342900"/>
            <a:r>
              <a:rPr lang="ro-RO" sz="3600" i="1" dirty="0"/>
              <a:t> </a:t>
            </a:r>
            <a:r>
              <a:rPr lang="ro-RO" sz="3600" i="1" dirty="0" smtClean="0"/>
              <a:t>   </a:t>
            </a:r>
            <a:r>
              <a:rPr lang="ro-RO" sz="3600" dirty="0" smtClean="0"/>
              <a:t>Exemple: </a:t>
            </a:r>
            <a:r>
              <a:rPr lang="ro-RO" sz="3600" i="1" dirty="0" smtClean="0"/>
              <a:t>Eu am fost la  casa   bunicilor</a:t>
            </a:r>
            <a:r>
              <a:rPr lang="ro-RO" sz="3600" dirty="0" smtClean="0"/>
              <a:t>. </a:t>
            </a:r>
          </a:p>
          <a:p>
            <a:pPr marL="342900" indent="-342900"/>
            <a:r>
              <a:rPr lang="ro-RO" sz="3600" dirty="0"/>
              <a:t> </a:t>
            </a:r>
            <a:r>
              <a:rPr lang="ro-RO" sz="3600" dirty="0" smtClean="0"/>
              <a:t>  </a:t>
            </a:r>
            <a:r>
              <a:rPr lang="ro-RO" sz="3600" dirty="0" smtClean="0"/>
              <a:t>(eu – subiect, am fost - predicat   verbal, la casa – altă parte de propoziție, bunicilor - atribut)</a:t>
            </a:r>
          </a:p>
          <a:p>
            <a:endParaRPr lang="ro-RO" dirty="0"/>
          </a:p>
        </p:txBody>
      </p:sp>
    </p:spTree>
  </p:cSld>
  <p:clrMapOvr>
    <a:masterClrMapping/>
  </p:clrMapOvr>
  <p:transition spd="slow">
    <p:newsflash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urist">
  <a:themeElements>
    <a:clrScheme name="Turist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urist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urist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</TotalTime>
  <Words>131</Words>
  <Application>Microsoft Office PowerPoint</Application>
  <PresentationFormat>Expunere pe ecran (4:3)</PresentationFormat>
  <Paragraphs>19</Paragraphs>
  <Slides>3</Slides>
  <Notes>0</Notes>
  <HiddenSlides>0</HiddenSlides>
  <MMClips>0</MMClips>
  <ScaleCrop>false</ScaleCrop>
  <HeadingPairs>
    <vt:vector size="4" baseType="variant">
      <vt:variant>
        <vt:lpstr>Temă</vt:lpstr>
      </vt:variant>
      <vt:variant>
        <vt:i4>1</vt:i4>
      </vt:variant>
      <vt:variant>
        <vt:lpstr>Titluri diapozitive</vt:lpstr>
      </vt:variant>
      <vt:variant>
        <vt:i4>3</vt:i4>
      </vt:variant>
    </vt:vector>
  </HeadingPairs>
  <TitlesOfParts>
    <vt:vector size="4" baseType="lpstr">
      <vt:lpstr>Turist</vt:lpstr>
      <vt:lpstr>Diapozitivul 1</vt:lpstr>
      <vt:lpstr>Diapozitivul 2</vt:lpstr>
      <vt:lpstr>Diapozitivul 3</vt:lpstr>
    </vt:vector>
  </TitlesOfParts>
  <Company>Unitate Scolara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Diapozitivul 1</dc:title>
  <dc:creator>Lori</dc:creator>
  <cp:lastModifiedBy>Lori</cp:lastModifiedBy>
  <cp:revision>2</cp:revision>
  <dcterms:created xsi:type="dcterms:W3CDTF">2020-03-24T15:15:08Z</dcterms:created>
  <dcterms:modified xsi:type="dcterms:W3CDTF">2020-03-24T15:32:02Z</dcterms:modified>
</cp:coreProperties>
</file>