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u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17" name="Subtitlu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o-RO" smtClean="0"/>
              <a:t>Faceți clic pentru editarea stilului de subtitlu al coordonatorului</a:t>
            </a:r>
            <a:endParaRPr kumimoji="0" lang="en-US"/>
          </a:p>
        </p:txBody>
      </p:sp>
      <p:sp>
        <p:nvSpPr>
          <p:cNvPr id="30" name="Substituent dată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19" name="Substituent subsol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ubstituent număr diapozitiv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5" name="Substituent conținut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reptunghi cu un colţ tăiat şi rotunjit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unghi drept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7B2AD-34D6-4093-8772-DC8079B6D005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o-RO" smtClean="0"/>
              <a:t>Faceți clic pe pictogramă pentru a adăuga o imagine</a:t>
            </a:r>
            <a:endParaRPr kumimoji="0" lang="en-US" dirty="0"/>
          </a:p>
        </p:txBody>
      </p:sp>
      <p:sp>
        <p:nvSpPr>
          <p:cNvPr id="10" name="Formă liberă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ă liberă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ă liberă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ă liberă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ubstituent titl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0" name="Substituent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  <a:p>
            <a:pPr lvl="1" eaLnBrk="1" latinLnBrk="0" hangingPunct="1"/>
            <a:r>
              <a:rPr kumimoji="0" lang="ro-RO" smtClean="0"/>
              <a:t>Al doilea nivel</a:t>
            </a:r>
          </a:p>
          <a:p>
            <a:pPr lvl="2" eaLnBrk="1" latinLnBrk="0" hangingPunct="1"/>
            <a:r>
              <a:rPr kumimoji="0" lang="ro-RO" smtClean="0"/>
              <a:t>Al treilea nivel</a:t>
            </a:r>
          </a:p>
          <a:p>
            <a:pPr lvl="3" eaLnBrk="1" latinLnBrk="0" hangingPunct="1"/>
            <a:r>
              <a:rPr kumimoji="0" lang="ro-RO" smtClean="0"/>
              <a:t>Al patrulea nivel</a:t>
            </a:r>
          </a:p>
          <a:p>
            <a:pPr lvl="4" eaLnBrk="1" latinLnBrk="0" hangingPunct="1"/>
            <a:r>
              <a:rPr kumimoji="0" lang="ro-RO" smtClean="0"/>
              <a:t>Al cincilea nivel</a:t>
            </a:r>
            <a:endParaRPr kumimoji="0" lang="en-US"/>
          </a:p>
        </p:txBody>
      </p:sp>
      <p:sp>
        <p:nvSpPr>
          <p:cNvPr id="10" name="Substituent dată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E7B2AD-34D6-4093-8772-DC8079B6D005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22" name="Substituent subsol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ubstituent număr diapozitiv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923D44-A265-4C35-B3D9-34A1C005FE0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upar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ă liberă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ă liberă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u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b="1" dirty="0" smtClean="0"/>
              <a:t/>
            </a:r>
            <a:br>
              <a:rPr lang="ro-RO" b="1" dirty="0" smtClean="0"/>
            </a:br>
            <a:r>
              <a:rPr lang="en-US" b="1" dirty="0" err="1" smtClean="0"/>
              <a:t>Recapitulare</a:t>
            </a:r>
            <a:r>
              <a:rPr lang="ro-RO" dirty="0" smtClean="0"/>
              <a:t/>
            </a:r>
            <a:br>
              <a:rPr lang="ro-RO" dirty="0" smtClean="0"/>
            </a:br>
            <a:r>
              <a:rPr lang="en-US" b="1" dirty="0" err="1" smtClean="0"/>
              <a:t>Pronumele</a:t>
            </a:r>
            <a:r>
              <a:rPr lang="en-US" b="1" dirty="0" smtClean="0"/>
              <a:t> . </a:t>
            </a:r>
            <a:r>
              <a:rPr lang="en-US" b="1" dirty="0" err="1" smtClean="0"/>
              <a:t>Numeralul</a:t>
            </a:r>
            <a:r>
              <a:rPr lang="ro-RO" dirty="0" smtClean="0"/>
              <a:t/>
            </a:r>
            <a:br>
              <a:rPr lang="ro-RO" dirty="0" smtClean="0"/>
            </a:br>
            <a:endParaRPr lang="ro-RO" dirty="0"/>
          </a:p>
        </p:txBody>
      </p:sp>
      <p:sp>
        <p:nvSpPr>
          <p:cNvPr id="5" name="Substituent conținut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Pronumele</a:t>
            </a:r>
            <a:r>
              <a:rPr lang="en-US" b="1" dirty="0" smtClean="0"/>
              <a:t>:</a:t>
            </a:r>
            <a:endParaRPr lang="ro-RO" dirty="0" smtClean="0"/>
          </a:p>
          <a:p>
            <a:pPr>
              <a:buNone/>
            </a:pPr>
            <a:r>
              <a:rPr lang="en-US" dirty="0" smtClean="0"/>
              <a:t> </a:t>
            </a:r>
            <a:endParaRPr lang="ro-RO" dirty="0" smtClean="0"/>
          </a:p>
          <a:p>
            <a:pPr lvl="0"/>
            <a:r>
              <a:rPr lang="en-US" i="1" dirty="0" err="1" smtClean="0"/>
              <a:t>Pronumele</a:t>
            </a:r>
            <a:r>
              <a:rPr lang="en-US" i="1" dirty="0" smtClean="0"/>
              <a:t> personal</a:t>
            </a:r>
            <a:endParaRPr lang="ro-RO" dirty="0" smtClean="0"/>
          </a:p>
          <a:p>
            <a:pPr lvl="0"/>
            <a:r>
              <a:rPr lang="en-US" dirty="0" err="1" smtClean="0"/>
              <a:t>Forme</a:t>
            </a:r>
            <a:r>
              <a:rPr lang="en-US" dirty="0" smtClean="0"/>
              <a:t> accentuate (  forma </a:t>
            </a:r>
            <a:r>
              <a:rPr lang="en-US" dirty="0" err="1" smtClean="0"/>
              <a:t>lungă</a:t>
            </a:r>
            <a:r>
              <a:rPr lang="en-US" dirty="0" smtClean="0"/>
              <a:t>) : </a:t>
            </a:r>
            <a:r>
              <a:rPr lang="en-US" dirty="0" err="1" smtClean="0"/>
              <a:t>eu</a:t>
            </a:r>
            <a:r>
              <a:rPr lang="en-US" dirty="0" smtClean="0"/>
              <a:t>, </a:t>
            </a:r>
            <a:r>
              <a:rPr lang="en-US" dirty="0" err="1" smtClean="0"/>
              <a:t>voi</a:t>
            </a:r>
            <a:r>
              <a:rPr lang="en-US" dirty="0" smtClean="0"/>
              <a:t>, </a:t>
            </a:r>
            <a:r>
              <a:rPr lang="en-US" dirty="0" err="1" smtClean="0"/>
              <a:t>mie</a:t>
            </a:r>
            <a:r>
              <a:rPr lang="en-US" dirty="0" smtClean="0"/>
              <a:t>, </a:t>
            </a:r>
            <a:r>
              <a:rPr lang="en-US" dirty="0" err="1" smtClean="0"/>
              <a:t>ție</a:t>
            </a:r>
            <a:r>
              <a:rPr lang="en-US" dirty="0" smtClean="0"/>
              <a:t>, </a:t>
            </a:r>
            <a:r>
              <a:rPr lang="en-US" dirty="0" err="1" smtClean="0"/>
              <a:t>vouă</a:t>
            </a:r>
            <a:r>
              <a:rPr lang="en-US" dirty="0" smtClean="0"/>
              <a:t>, </a:t>
            </a:r>
            <a:r>
              <a:rPr lang="en-US" dirty="0" err="1" smtClean="0"/>
              <a:t>lor</a:t>
            </a:r>
            <a:r>
              <a:rPr lang="en-US" dirty="0" smtClean="0"/>
              <a:t>, </a:t>
            </a:r>
            <a:r>
              <a:rPr lang="en-US" dirty="0" err="1" smtClean="0"/>
              <a:t>nouă</a:t>
            </a:r>
            <a:r>
              <a:rPr lang="en-US" dirty="0" smtClean="0"/>
              <a:t>, ( </a:t>
            </a:r>
            <a:r>
              <a:rPr lang="en-US" dirty="0" err="1" smtClean="0"/>
              <a:t>pe</a:t>
            </a:r>
            <a:r>
              <a:rPr lang="en-US" dirty="0" smtClean="0"/>
              <a:t>, </a:t>
            </a:r>
            <a:r>
              <a:rPr lang="en-US" dirty="0" err="1" smtClean="0"/>
              <a:t>despre</a:t>
            </a:r>
            <a:r>
              <a:rPr lang="en-US" dirty="0" smtClean="0"/>
              <a:t>) mine, tine, ea ,</a:t>
            </a:r>
            <a:r>
              <a:rPr lang="en-US" dirty="0" err="1" smtClean="0"/>
              <a:t>voi</a:t>
            </a:r>
            <a:r>
              <a:rPr lang="en-US" dirty="0" smtClean="0"/>
              <a:t>, </a:t>
            </a:r>
            <a:r>
              <a:rPr lang="en-US" dirty="0" err="1" smtClean="0"/>
              <a:t>ei</a:t>
            </a:r>
            <a:r>
              <a:rPr lang="en-US" dirty="0" smtClean="0"/>
              <a:t> etc. ( </a:t>
            </a:r>
            <a:r>
              <a:rPr lang="en-US" dirty="0" err="1" smtClean="0"/>
              <a:t>mereu</a:t>
            </a:r>
            <a:r>
              <a:rPr lang="en-US" dirty="0" smtClean="0"/>
              <a:t> prima </a:t>
            </a:r>
            <a:r>
              <a:rPr lang="en-US" dirty="0" err="1" smtClean="0"/>
              <a:t>formă</a:t>
            </a:r>
            <a:r>
              <a:rPr lang="en-US" dirty="0" smtClean="0"/>
              <a:t> care </a:t>
            </a:r>
            <a:r>
              <a:rPr lang="en-US" dirty="0" err="1" smtClean="0"/>
              <a:t>poate</a:t>
            </a:r>
            <a:r>
              <a:rPr lang="en-US" dirty="0" smtClean="0"/>
              <a:t> </a:t>
            </a:r>
            <a:r>
              <a:rPr lang="en-US" dirty="0" err="1" smtClean="0"/>
              <a:t>răspunde</a:t>
            </a:r>
            <a:r>
              <a:rPr lang="en-US" dirty="0" smtClean="0"/>
              <a:t> la o </a:t>
            </a:r>
            <a:r>
              <a:rPr lang="en-US" dirty="0" err="1" smtClean="0"/>
              <a:t>întrebare</a:t>
            </a:r>
            <a:r>
              <a:rPr lang="en-US" dirty="0" smtClean="0"/>
              <a:t> ).</a:t>
            </a:r>
            <a:endParaRPr lang="ro-RO" dirty="0" smtClean="0"/>
          </a:p>
          <a:p>
            <a:pPr lvl="0"/>
            <a:r>
              <a:rPr lang="en-US" dirty="0" err="1" smtClean="0"/>
              <a:t>Forme</a:t>
            </a:r>
            <a:r>
              <a:rPr lang="en-US" dirty="0" smtClean="0"/>
              <a:t> </a:t>
            </a:r>
            <a:r>
              <a:rPr lang="en-US" dirty="0" err="1" smtClean="0"/>
              <a:t>neaccentuate</a:t>
            </a:r>
            <a:r>
              <a:rPr lang="en-US" dirty="0" smtClean="0"/>
              <a:t>  (  </a:t>
            </a:r>
            <a:r>
              <a:rPr lang="en-US" dirty="0" err="1" smtClean="0"/>
              <a:t>forme</a:t>
            </a:r>
            <a:r>
              <a:rPr lang="en-US" dirty="0" smtClean="0"/>
              <a:t> </a:t>
            </a:r>
            <a:r>
              <a:rPr lang="en-US" dirty="0" err="1" smtClean="0"/>
              <a:t>scurte</a:t>
            </a:r>
            <a:r>
              <a:rPr lang="en-US" dirty="0" smtClean="0"/>
              <a:t>)  : </a:t>
            </a:r>
            <a:r>
              <a:rPr lang="en-US" dirty="0" err="1" smtClean="0"/>
              <a:t>Îmi</a:t>
            </a:r>
            <a:r>
              <a:rPr lang="en-US" dirty="0" smtClean="0"/>
              <a:t>, mi, </a:t>
            </a:r>
            <a:r>
              <a:rPr lang="en-US" dirty="0" err="1" smtClean="0"/>
              <a:t>îți</a:t>
            </a:r>
            <a:r>
              <a:rPr lang="en-US" dirty="0" smtClean="0"/>
              <a:t>, </a:t>
            </a:r>
            <a:r>
              <a:rPr lang="en-US" dirty="0" err="1" smtClean="0"/>
              <a:t>ți</a:t>
            </a:r>
            <a:r>
              <a:rPr lang="en-US" dirty="0" smtClean="0"/>
              <a:t>  </a:t>
            </a:r>
            <a:r>
              <a:rPr lang="en-US" dirty="0" err="1" smtClean="0"/>
              <a:t>îi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ne,ni</a:t>
            </a:r>
            <a:r>
              <a:rPr lang="en-US" dirty="0" smtClean="0"/>
              <a:t>, </a:t>
            </a:r>
            <a:r>
              <a:rPr lang="en-US" dirty="0" err="1" smtClean="0"/>
              <a:t>vă,v</a:t>
            </a:r>
            <a:r>
              <a:rPr lang="en-US" dirty="0" smtClean="0"/>
              <a:t>, le, etc.</a:t>
            </a:r>
            <a:endParaRPr lang="ro-RO" dirty="0" smtClean="0"/>
          </a:p>
          <a:p>
            <a:endParaRPr lang="ro-R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asetăText 14"/>
          <p:cNvSpPr txBox="1"/>
          <p:nvPr/>
        </p:nvSpPr>
        <p:spPr>
          <a:xfrm>
            <a:off x="285720" y="285728"/>
            <a:ext cx="857256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i="1" dirty="0" err="1" smtClean="0"/>
              <a:t>Pronumele</a:t>
            </a:r>
            <a:r>
              <a:rPr lang="en-US" sz="3200" i="1" dirty="0" smtClean="0"/>
              <a:t> personal de </a:t>
            </a:r>
            <a:r>
              <a:rPr lang="en-US" sz="3200" i="1" dirty="0" err="1" smtClean="0"/>
              <a:t>politețe</a:t>
            </a:r>
            <a:r>
              <a:rPr lang="en-US" sz="3200" i="1" dirty="0" smtClean="0"/>
              <a:t>:</a:t>
            </a:r>
            <a:r>
              <a:rPr lang="en-US" sz="3200" dirty="0" smtClean="0"/>
              <a:t> </a:t>
            </a:r>
            <a:r>
              <a:rPr lang="en-US" sz="3200" dirty="0" err="1" smtClean="0"/>
              <a:t>dumneavoastră</a:t>
            </a:r>
            <a:r>
              <a:rPr lang="en-US" sz="3200" dirty="0" smtClean="0"/>
              <a:t>, </a:t>
            </a:r>
            <a:r>
              <a:rPr lang="en-US" sz="3200" dirty="0" err="1" smtClean="0"/>
              <a:t>dumneata</a:t>
            </a:r>
            <a:r>
              <a:rPr lang="en-US" sz="3200" dirty="0" smtClean="0"/>
              <a:t>, </a:t>
            </a:r>
            <a:r>
              <a:rPr lang="en-US" sz="3200" dirty="0" err="1" smtClean="0"/>
              <a:t>dumnealui</a:t>
            </a:r>
            <a:r>
              <a:rPr lang="en-US" sz="3200" dirty="0" smtClean="0"/>
              <a:t>, </a:t>
            </a:r>
            <a:r>
              <a:rPr lang="en-US" sz="3200" dirty="0" err="1" smtClean="0"/>
              <a:t>dumnealor</a:t>
            </a:r>
            <a:r>
              <a:rPr lang="en-US" sz="3200" dirty="0" smtClean="0"/>
              <a:t>   </a:t>
            </a:r>
            <a:r>
              <a:rPr lang="en-US" sz="3200" dirty="0" err="1" smtClean="0"/>
              <a:t>și</a:t>
            </a:r>
            <a:r>
              <a:rPr lang="en-US" sz="3200" dirty="0" smtClean="0"/>
              <a:t> de </a:t>
            </a:r>
            <a:r>
              <a:rPr lang="en-US" sz="3200" dirty="0" err="1" smtClean="0"/>
              <a:t>reverență</a:t>
            </a:r>
            <a:r>
              <a:rPr lang="en-US" sz="3200" dirty="0" smtClean="0"/>
              <a:t>: </a:t>
            </a:r>
            <a:r>
              <a:rPr lang="en-US" sz="3200" dirty="0" err="1" smtClean="0"/>
              <a:t>Sfinția</a:t>
            </a:r>
            <a:r>
              <a:rPr lang="en-US" sz="3200" dirty="0" smtClean="0"/>
              <a:t> Sa, </a:t>
            </a:r>
            <a:r>
              <a:rPr lang="en-US" sz="3200" dirty="0" err="1" smtClean="0"/>
              <a:t>Măria</a:t>
            </a:r>
            <a:r>
              <a:rPr lang="en-US" sz="3200" dirty="0" smtClean="0"/>
              <a:t> Ta , </a:t>
            </a:r>
            <a:r>
              <a:rPr lang="en-US" sz="3200" dirty="0" err="1" smtClean="0"/>
              <a:t>Întunecimea</a:t>
            </a:r>
            <a:r>
              <a:rPr lang="en-US" sz="3200" dirty="0" smtClean="0"/>
              <a:t> Ta  etc</a:t>
            </a:r>
            <a:endParaRPr lang="ro-RO" sz="3200" dirty="0" smtClean="0"/>
          </a:p>
          <a:p>
            <a:r>
              <a:rPr lang="en-US" sz="3200" i="1" dirty="0" smtClean="0"/>
              <a:t> </a:t>
            </a:r>
            <a:endParaRPr lang="ro-RO" sz="3200" dirty="0" smtClean="0"/>
          </a:p>
          <a:p>
            <a:r>
              <a:rPr lang="en-US" sz="3200" b="1" i="1" dirty="0" err="1" smtClean="0"/>
              <a:t>Observație</a:t>
            </a:r>
            <a:r>
              <a:rPr lang="en-US" sz="3200" b="1" i="1" dirty="0" smtClean="0"/>
              <a:t>!</a:t>
            </a:r>
            <a:endParaRPr lang="ro-RO" sz="3200" dirty="0" smtClean="0"/>
          </a:p>
          <a:p>
            <a:r>
              <a:rPr lang="en-US" sz="3200" b="1" i="1" dirty="0" smtClean="0"/>
              <a:t> </a:t>
            </a:r>
            <a:r>
              <a:rPr lang="en-US" sz="3200" dirty="0" err="1" smtClean="0"/>
              <a:t>Inițial</a:t>
            </a:r>
            <a:r>
              <a:rPr lang="en-US" sz="3200" dirty="0" smtClean="0"/>
              <a:t> </a:t>
            </a:r>
            <a:r>
              <a:rPr lang="en-US" sz="3200" dirty="0" err="1" smtClean="0"/>
              <a:t>formele</a:t>
            </a:r>
            <a:r>
              <a:rPr lang="en-US" sz="3200" dirty="0" smtClean="0"/>
              <a:t> </a:t>
            </a:r>
            <a:r>
              <a:rPr lang="en-US" sz="3200" b="1" i="1" dirty="0" err="1" smtClean="0"/>
              <a:t>dânsul</a:t>
            </a:r>
            <a:r>
              <a:rPr lang="en-US" sz="3200" b="1" i="1" dirty="0" smtClean="0"/>
              <a:t>, </a:t>
            </a:r>
            <a:r>
              <a:rPr lang="en-US" sz="3200" b="1" i="1" dirty="0" err="1" smtClean="0"/>
              <a:t>dânsa</a:t>
            </a:r>
            <a:r>
              <a:rPr lang="en-US" sz="3200" b="1" i="1" dirty="0" smtClean="0"/>
              <a:t>, </a:t>
            </a:r>
            <a:r>
              <a:rPr lang="en-US" sz="3200" b="1" i="1" dirty="0" err="1" smtClean="0"/>
              <a:t>dânșii</a:t>
            </a:r>
            <a:r>
              <a:rPr lang="en-US" sz="3200" b="1" i="1" dirty="0" smtClean="0"/>
              <a:t>, </a:t>
            </a:r>
            <a:r>
              <a:rPr lang="en-US" sz="3200" b="1" i="1" dirty="0" err="1" smtClean="0"/>
              <a:t>dânsele</a:t>
            </a:r>
            <a:r>
              <a:rPr lang="en-US" sz="3200" dirty="0" smtClean="0"/>
              <a:t> </a:t>
            </a:r>
            <a:r>
              <a:rPr lang="en-US" sz="3200" dirty="0" err="1" smtClean="0"/>
              <a:t>erau</a:t>
            </a:r>
            <a:r>
              <a:rPr lang="en-US" sz="3200" dirty="0" smtClean="0"/>
              <a:t> considerate </a:t>
            </a:r>
            <a:r>
              <a:rPr lang="en-US" sz="3200" i="1" dirty="0" err="1" smtClean="0"/>
              <a:t>pronume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personale</a:t>
            </a:r>
            <a:r>
              <a:rPr lang="en-US" sz="3200" i="1" dirty="0" smtClean="0"/>
              <a:t>, </a:t>
            </a:r>
            <a:r>
              <a:rPr lang="en-US" sz="3200" dirty="0" err="1" smtClean="0"/>
              <a:t>însă</a:t>
            </a:r>
            <a:r>
              <a:rPr lang="en-US" sz="3200" dirty="0" smtClean="0"/>
              <a:t> </a:t>
            </a:r>
            <a:r>
              <a:rPr lang="en-US" sz="3200" dirty="0" err="1" smtClean="0"/>
              <a:t>în</a:t>
            </a:r>
            <a:r>
              <a:rPr lang="en-US" sz="3200" dirty="0" smtClean="0"/>
              <a:t> </a:t>
            </a:r>
            <a:r>
              <a:rPr lang="en-US" sz="3200" dirty="0" err="1" smtClean="0"/>
              <a:t>ultima</a:t>
            </a:r>
            <a:r>
              <a:rPr lang="en-US" sz="3200" dirty="0" smtClean="0"/>
              <a:t> </a:t>
            </a:r>
            <a:r>
              <a:rPr lang="en-US" sz="3200" dirty="0" err="1" smtClean="0"/>
              <a:t>ediție</a:t>
            </a:r>
            <a:r>
              <a:rPr lang="en-US" sz="3200" dirty="0" smtClean="0"/>
              <a:t> a </a:t>
            </a:r>
            <a:r>
              <a:rPr lang="en-US" sz="3200" dirty="0" err="1" smtClean="0"/>
              <a:t>Gramaticii</a:t>
            </a:r>
            <a:r>
              <a:rPr lang="en-US" sz="3200" dirty="0" smtClean="0"/>
              <a:t>  </a:t>
            </a:r>
            <a:r>
              <a:rPr lang="en-US" sz="3200" dirty="0" err="1" smtClean="0"/>
              <a:t>Academiei</a:t>
            </a:r>
            <a:r>
              <a:rPr lang="en-US" sz="3200" dirty="0" smtClean="0"/>
              <a:t> </a:t>
            </a:r>
            <a:r>
              <a:rPr lang="en-US" sz="3200" dirty="0" err="1" smtClean="0"/>
              <a:t>Române</a:t>
            </a:r>
            <a:r>
              <a:rPr lang="en-US" sz="3200" dirty="0" smtClean="0"/>
              <a:t> ( 2008)  </a:t>
            </a:r>
            <a:r>
              <a:rPr lang="en-US" sz="3200" dirty="0" err="1" smtClean="0"/>
              <a:t>acestea</a:t>
            </a:r>
            <a:r>
              <a:rPr lang="en-US" sz="3200" dirty="0" smtClean="0"/>
              <a:t> se </a:t>
            </a:r>
            <a:r>
              <a:rPr lang="en-US" sz="3200" dirty="0" err="1" smtClean="0"/>
              <a:t>încadrează</a:t>
            </a:r>
            <a:r>
              <a:rPr lang="en-US" sz="3200" dirty="0" smtClean="0"/>
              <a:t>  </a:t>
            </a:r>
            <a:r>
              <a:rPr lang="en-US" sz="3200" b="1" i="1" dirty="0" err="1" smtClean="0"/>
              <a:t>în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pronumele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personale</a:t>
            </a:r>
            <a:r>
              <a:rPr lang="en-US" sz="3200" b="1" i="1" dirty="0" smtClean="0"/>
              <a:t> de </a:t>
            </a:r>
            <a:r>
              <a:rPr lang="en-US" sz="3200" b="1" i="1" dirty="0" err="1" smtClean="0"/>
              <a:t>politețe</a:t>
            </a:r>
            <a:r>
              <a:rPr lang="en-US" sz="3200" b="1" i="1" dirty="0" smtClean="0"/>
              <a:t>.</a:t>
            </a:r>
            <a:endParaRPr lang="ro-RO" sz="3200" dirty="0" smtClean="0"/>
          </a:p>
          <a:p>
            <a:r>
              <a:rPr lang="en-US" dirty="0" smtClean="0"/>
              <a:t> </a:t>
            </a:r>
            <a:endParaRPr lang="ro-RO" dirty="0" smtClean="0"/>
          </a:p>
          <a:p>
            <a:endParaRPr lang="ro-R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tăText 1"/>
          <p:cNvSpPr txBox="1"/>
          <p:nvPr/>
        </p:nvSpPr>
        <p:spPr>
          <a:xfrm>
            <a:off x="571472" y="285728"/>
            <a:ext cx="785818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/>
              <a:t>Numeralul</a:t>
            </a:r>
            <a:r>
              <a:rPr lang="en-US" sz="2800" b="1" i="1" dirty="0" smtClean="0"/>
              <a:t>. </a:t>
            </a:r>
            <a:endParaRPr lang="ro-RO" sz="2800" dirty="0" smtClean="0"/>
          </a:p>
          <a:p>
            <a:r>
              <a:rPr lang="en-US" sz="2800" dirty="0" err="1" smtClean="0"/>
              <a:t>Clasificare</a:t>
            </a:r>
            <a:r>
              <a:rPr lang="en-US" sz="2800" dirty="0" smtClean="0"/>
              <a:t> :</a:t>
            </a:r>
            <a:endParaRPr lang="ro-RO" sz="2800" dirty="0" smtClean="0"/>
          </a:p>
          <a:p>
            <a:pPr lvl="0"/>
            <a:r>
              <a:rPr lang="en-US" sz="2800" dirty="0" smtClean="0"/>
              <a:t>numeral cardinal :  </a:t>
            </a:r>
            <a:r>
              <a:rPr lang="en-US" sz="2800" i="1" dirty="0" err="1" smtClean="0"/>
              <a:t>trei</a:t>
            </a:r>
            <a:r>
              <a:rPr lang="en-US" sz="2800" i="1" dirty="0" smtClean="0"/>
              <a:t>,  </a:t>
            </a:r>
            <a:r>
              <a:rPr lang="en-US" sz="2800" i="1" dirty="0" err="1" smtClean="0"/>
              <a:t>douăzeci</a:t>
            </a:r>
            <a:r>
              <a:rPr lang="en-US" sz="2800" i="1" dirty="0" smtClean="0"/>
              <a:t>, o </a:t>
            </a:r>
            <a:r>
              <a:rPr lang="en-US" sz="2800" i="1" dirty="0" err="1" smtClean="0"/>
              <a:t>sută</a:t>
            </a:r>
            <a:r>
              <a:rPr lang="en-US" sz="2800" i="1" dirty="0" smtClean="0"/>
              <a:t>  </a:t>
            </a:r>
            <a:r>
              <a:rPr lang="en-US" sz="2800" i="1" dirty="0" err="1" smtClean="0"/>
              <a:t>cincizeci</a:t>
            </a:r>
            <a:r>
              <a:rPr lang="en-US" sz="2800" i="1" dirty="0" smtClean="0"/>
              <a:t>, o </a:t>
            </a:r>
            <a:r>
              <a:rPr lang="en-US" sz="2800" i="1" dirty="0" err="1" smtClean="0"/>
              <a:t>mie</a:t>
            </a:r>
            <a:r>
              <a:rPr lang="en-US" sz="2800" i="1" dirty="0" smtClean="0"/>
              <a:t>  etc</a:t>
            </a:r>
            <a:endParaRPr lang="ro-RO" sz="2800" dirty="0" smtClean="0"/>
          </a:p>
          <a:p>
            <a:pPr lvl="0"/>
            <a:r>
              <a:rPr lang="en-US" sz="2800" dirty="0" smtClean="0"/>
              <a:t>numeral ordinal</a:t>
            </a:r>
            <a:r>
              <a:rPr lang="en-US" sz="2800" i="1" dirty="0" smtClean="0"/>
              <a:t> :  prima,  a </a:t>
            </a:r>
            <a:r>
              <a:rPr lang="en-US" sz="2800" i="1" dirty="0" err="1" smtClean="0"/>
              <a:t>doua</a:t>
            </a:r>
            <a:r>
              <a:rPr lang="en-US" sz="2800" i="1" dirty="0" smtClean="0"/>
              <a:t>,  a </a:t>
            </a:r>
            <a:r>
              <a:rPr lang="en-US" sz="2800" i="1" dirty="0" err="1" smtClean="0"/>
              <a:t>patra</a:t>
            </a:r>
            <a:r>
              <a:rPr lang="en-US" sz="2800" i="1" dirty="0" smtClean="0"/>
              <a:t>, a  </a:t>
            </a:r>
            <a:r>
              <a:rPr lang="en-US" sz="2800" i="1" dirty="0" err="1" smtClean="0"/>
              <a:t>șaisprezecea</a:t>
            </a:r>
            <a:r>
              <a:rPr lang="en-US" sz="2800" i="1" dirty="0" smtClean="0"/>
              <a:t>  etc</a:t>
            </a:r>
            <a:endParaRPr lang="ro-RO" sz="2800" dirty="0" smtClean="0"/>
          </a:p>
          <a:p>
            <a:r>
              <a:rPr lang="en-US" sz="2800" dirty="0" smtClean="0"/>
              <a:t> </a:t>
            </a:r>
            <a:endParaRPr lang="ro-RO" sz="2800" dirty="0" smtClean="0"/>
          </a:p>
          <a:p>
            <a:r>
              <a:rPr lang="en-US" sz="2800" dirty="0" err="1" smtClean="0"/>
              <a:t>Tipuri</a:t>
            </a:r>
            <a:r>
              <a:rPr lang="en-US" sz="2800" dirty="0" smtClean="0"/>
              <a:t> de numeral: </a:t>
            </a:r>
            <a:endParaRPr lang="ro-RO" sz="2800" dirty="0" smtClean="0"/>
          </a:p>
          <a:p>
            <a:r>
              <a:rPr lang="en-US" sz="2800" dirty="0" smtClean="0"/>
              <a:t> </a:t>
            </a:r>
            <a:endParaRPr lang="ro-RO" sz="2800" dirty="0" smtClean="0"/>
          </a:p>
          <a:p>
            <a:pPr lvl="0"/>
            <a:r>
              <a:rPr lang="en-US" sz="2800" dirty="0" smtClean="0"/>
              <a:t> simple: </a:t>
            </a:r>
            <a:r>
              <a:rPr lang="en-US" sz="2800" dirty="0" err="1" smtClean="0"/>
              <a:t>unu</a:t>
            </a:r>
            <a:r>
              <a:rPr lang="en-US" sz="2800" dirty="0" smtClean="0"/>
              <a:t>, </a:t>
            </a:r>
            <a:r>
              <a:rPr lang="en-US" sz="2800" dirty="0" err="1" smtClean="0"/>
              <a:t>cinci</a:t>
            </a:r>
            <a:r>
              <a:rPr lang="en-US" sz="2800" dirty="0" smtClean="0"/>
              <a:t>, </a:t>
            </a:r>
            <a:r>
              <a:rPr lang="en-US" sz="2800" dirty="0" err="1" smtClean="0"/>
              <a:t>nouă</a:t>
            </a:r>
            <a:r>
              <a:rPr lang="en-US" sz="2800" dirty="0" smtClean="0"/>
              <a:t>,  </a:t>
            </a:r>
            <a:r>
              <a:rPr lang="en-US" sz="2800" dirty="0" err="1" smtClean="0"/>
              <a:t>zece</a:t>
            </a:r>
            <a:r>
              <a:rPr lang="en-US" sz="2800" dirty="0" smtClean="0"/>
              <a:t>, o </a:t>
            </a:r>
            <a:r>
              <a:rPr lang="en-US" sz="2800" dirty="0" err="1" smtClean="0"/>
              <a:t>sută</a:t>
            </a:r>
            <a:r>
              <a:rPr lang="en-US" sz="2800" dirty="0" smtClean="0"/>
              <a:t>, o </a:t>
            </a:r>
            <a:r>
              <a:rPr lang="en-US" sz="2800" dirty="0" err="1" smtClean="0"/>
              <a:t>mie</a:t>
            </a:r>
            <a:r>
              <a:rPr lang="en-US" sz="2800" dirty="0" smtClean="0"/>
              <a:t>, un million etc.;</a:t>
            </a:r>
            <a:endParaRPr lang="ro-RO" sz="2800" dirty="0" smtClean="0"/>
          </a:p>
          <a:p>
            <a:pPr lvl="0"/>
            <a:r>
              <a:rPr lang="en-US" sz="2800" dirty="0" err="1" smtClean="0"/>
              <a:t>Compuse</a:t>
            </a:r>
            <a:r>
              <a:rPr lang="en-US" sz="2800" dirty="0" smtClean="0"/>
              <a:t>:  </a:t>
            </a:r>
            <a:r>
              <a:rPr lang="en-US" sz="2800" dirty="0" err="1" smtClean="0"/>
              <a:t>unsprezece</a:t>
            </a:r>
            <a:r>
              <a:rPr lang="en-US" sz="2800" dirty="0" smtClean="0"/>
              <a:t>, </a:t>
            </a:r>
            <a:r>
              <a:rPr lang="en-US" sz="2800" dirty="0" err="1" smtClean="0"/>
              <a:t>treisprezece</a:t>
            </a:r>
            <a:r>
              <a:rPr lang="en-US" sz="2800" dirty="0" smtClean="0"/>
              <a:t>, </a:t>
            </a:r>
            <a:r>
              <a:rPr lang="en-US" sz="2800" dirty="0" err="1" smtClean="0"/>
              <a:t>șaptezeci</a:t>
            </a:r>
            <a:r>
              <a:rPr lang="en-US" sz="2800" dirty="0" smtClean="0"/>
              <a:t>, o </a:t>
            </a:r>
            <a:r>
              <a:rPr lang="en-US" sz="2800" dirty="0" err="1" smtClean="0"/>
              <a:t>sută</a:t>
            </a:r>
            <a:r>
              <a:rPr lang="en-US" sz="2800" dirty="0" smtClean="0"/>
              <a:t> </a:t>
            </a:r>
            <a:r>
              <a:rPr lang="en-US" sz="2800" dirty="0" err="1" smtClean="0"/>
              <a:t>optzeci</a:t>
            </a:r>
            <a:r>
              <a:rPr lang="en-US" sz="2800" dirty="0" smtClean="0"/>
              <a:t> </a:t>
            </a:r>
            <a:r>
              <a:rPr lang="en-US" sz="2800" dirty="0" err="1" smtClean="0"/>
              <a:t>și</a:t>
            </a:r>
            <a:r>
              <a:rPr lang="en-US" sz="2800" dirty="0" smtClean="0"/>
              <a:t> </a:t>
            </a:r>
            <a:r>
              <a:rPr lang="en-US" sz="2800" dirty="0" err="1" smtClean="0"/>
              <a:t>nouă</a:t>
            </a:r>
            <a:r>
              <a:rPr lang="en-US" sz="2800" dirty="0" smtClean="0"/>
              <a:t>, o </a:t>
            </a:r>
            <a:r>
              <a:rPr lang="en-US" sz="2800" dirty="0" err="1" smtClean="0"/>
              <a:t>mie</a:t>
            </a:r>
            <a:r>
              <a:rPr lang="en-US" sz="2800" dirty="0" smtClean="0"/>
              <a:t> </a:t>
            </a:r>
            <a:r>
              <a:rPr lang="en-US" sz="2800" dirty="0" err="1" smtClean="0"/>
              <a:t>treizeci</a:t>
            </a:r>
            <a:r>
              <a:rPr lang="en-US" sz="2800" dirty="0" smtClean="0"/>
              <a:t> etc.</a:t>
            </a:r>
            <a:endParaRPr lang="ro-RO" sz="2800" dirty="0" smtClean="0"/>
          </a:p>
          <a:p>
            <a:endParaRPr lang="ro-RO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">
  <a:themeElements>
    <a:clrScheme name="Vervă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Flux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59</Words>
  <PresentationFormat>Expunere pe ecran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3</vt:i4>
      </vt:variant>
    </vt:vector>
  </HeadingPairs>
  <TitlesOfParts>
    <vt:vector size="4" baseType="lpstr">
      <vt:lpstr>Flux</vt:lpstr>
      <vt:lpstr> Recapitulare Pronumele . Numeralul </vt:lpstr>
      <vt:lpstr>Diapozitivul 2</vt:lpstr>
      <vt:lpstr>Diapozitivul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Recapitulare Pronumele . Numeralul </dc:title>
  <dc:creator>Lori</dc:creator>
  <cp:lastModifiedBy>Lori</cp:lastModifiedBy>
  <cp:revision>2</cp:revision>
  <dcterms:created xsi:type="dcterms:W3CDTF">2020-05-04T12:23:39Z</dcterms:created>
  <dcterms:modified xsi:type="dcterms:W3CDTF">2020-05-04T12:33:46Z</dcterms:modified>
</cp:coreProperties>
</file>